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sldIdLst>
    <p:sldId id="257" r:id="rId2"/>
    <p:sldId id="341" r:id="rId3"/>
    <p:sldId id="412" r:id="rId4"/>
    <p:sldId id="414" r:id="rId5"/>
    <p:sldId id="413" r:id="rId6"/>
    <p:sldId id="432" r:id="rId7"/>
    <p:sldId id="416" r:id="rId8"/>
    <p:sldId id="415" r:id="rId9"/>
    <p:sldId id="417" r:id="rId10"/>
    <p:sldId id="348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29" r:id="rId21"/>
    <p:sldId id="427" r:id="rId22"/>
    <p:sldId id="428" r:id="rId23"/>
    <p:sldId id="430" r:id="rId24"/>
    <p:sldId id="431" r:id="rId25"/>
    <p:sldId id="433" r:id="rId26"/>
    <p:sldId id="435" r:id="rId27"/>
    <p:sldId id="436" r:id="rId28"/>
    <p:sldId id="351" r:id="rId29"/>
    <p:sldId id="434" r:id="rId30"/>
    <p:sldId id="438" r:id="rId31"/>
    <p:sldId id="439" r:id="rId32"/>
    <p:sldId id="343" r:id="rId33"/>
    <p:sldId id="410" r:id="rId34"/>
    <p:sldId id="411" r:id="rId35"/>
    <p:sldId id="437" r:id="rId36"/>
    <p:sldId id="262" r:id="rId37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ruh, Curtis" initials="UC" lastIdx="5" clrIdx="0">
    <p:extLst>
      <p:ext uri="{19B8F6BF-5375-455C-9EA6-DF929625EA0E}">
        <p15:presenceInfo xmlns:p15="http://schemas.microsoft.com/office/powerpoint/2012/main" userId="S-1-5-21-3404266078-2662812769-927984930-11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F0FC"/>
    <a:srgbClr val="A3E1ED"/>
    <a:srgbClr val="D4EDF6"/>
    <a:srgbClr val="DEFAFA"/>
    <a:srgbClr val="A6E4EA"/>
    <a:srgbClr val="DFF2F9"/>
    <a:srgbClr val="F6FBFC"/>
    <a:srgbClr val="F6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9" autoAdjust="0"/>
    <p:restoredTop sz="88786" autoAdjust="0"/>
  </p:normalViewPr>
  <p:slideViewPr>
    <p:cSldViewPr snapToGrid="0">
      <p:cViewPr varScale="1">
        <p:scale>
          <a:sx n="103" d="100"/>
          <a:sy n="103" d="100"/>
        </p:scale>
        <p:origin x="12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66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85AEFA8-5492-4481-9002-CA7EAAD6E07A}" type="datetimeFigureOut">
              <a:rPr lang="en-US" smtClean="0"/>
              <a:t>8/1/2018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BB5E03D-5C54-4C5E-8D85-6239259490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7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5E03D-5C54-4C5E-8D85-62392594901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36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594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0238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8949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5674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6541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738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8727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071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7742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9795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3568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946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838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5814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689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9401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31715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4034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2721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1852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2499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5548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6554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5787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671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6632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7839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90301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5E03D-5C54-4C5E-8D85-62392594901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41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9393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3608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996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7788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888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2291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1CB61-A7AA-43FC-BC92-D67BDCDE5CFC}" type="datetime1">
              <a:rPr lang="en-US" smtClean="0"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6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D2BE-F14B-4F1A-9F9D-B8C4C3A03F5F}" type="datetime1">
              <a:rPr lang="en-US" smtClean="0"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75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C8A8F-3DFA-4538-B3E8-E69AF00C58B4}" type="datetime1">
              <a:rPr lang="en-US" smtClean="0"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67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TOC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045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7FBB1-3183-40C3-972F-B047E9DB55B7}" type="datetime1">
              <a:rPr lang="en-US" smtClean="0"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9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7C14C-95C7-4D20-8EC0-AC51935AD49C}" type="datetime1">
              <a:rPr lang="en-US" smtClean="0"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7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EB1F-7939-4C46-8B6B-54648DC0A79B}" type="datetime1">
              <a:rPr lang="en-US" smtClean="0"/>
              <a:t>8/1/2018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3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D45CD-D0AF-4520-92D5-05CA341BCF0A}" type="datetime1">
              <a:rPr lang="en-US" smtClean="0"/>
              <a:t>8/1/2018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96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CAEF2-4234-4A2B-9261-58338D9B2119}" type="datetime1">
              <a:rPr lang="en-US" smtClean="0"/>
              <a:t>8/1/2018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0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3ABB7-EBBE-4943-B264-46F109B47DF8}" type="datetime1">
              <a:rPr lang="en-US" smtClean="0"/>
              <a:t>8/1/2018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12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0780-82D4-43D8-81B2-1D5D6AA8A964}" type="datetime1">
              <a:rPr lang="en-US" smtClean="0"/>
              <a:t>8/1/2018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8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B32F-B1E1-416C-8AA5-7472B6FE5AE0}" type="datetime1">
              <a:rPr lang="en-US" smtClean="0"/>
              <a:t>8/1/2018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8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A7B09-C6B1-404D-9042-5584AE84C584}" type="datetime1">
              <a:rPr lang="en-US" smtClean="0"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02457-BA90-4D8C-8E0C-3B8FCABD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53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ichael.avello@ast.myflorida.com" TargetMode="External"/><Relationship Id="rId5" Type="http://schemas.openxmlformats.org/officeDocument/2006/relationships/hyperlink" Target="mailto:burt.walsh@ast.myflorida.com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600576"/>
            <a:ext cx="7772400" cy="11144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Sitka Subheading" panose="02000505000000020004" pitchFamily="2" charset="0"/>
              </a:rPr>
              <a:t>Cloud Topics Part 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5791199"/>
            <a:ext cx="6400800" cy="929643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  <a:latin typeface="Sitka Subheading" panose="02000505000000020004" pitchFamily="2" charset="0"/>
              </a:rPr>
              <a:t>burt.walsh@ast.myflorida.com</a:t>
            </a:r>
          </a:p>
          <a:p>
            <a:r>
              <a:rPr lang="en-US" sz="2000" dirty="0">
                <a:solidFill>
                  <a:schemeClr val="bg1"/>
                </a:solidFill>
                <a:latin typeface="Sitka Subheading" panose="02000505000000020004" pitchFamily="2" charset="0"/>
              </a:rPr>
              <a:t>michael.avello@ast.myflorida.com</a:t>
            </a:r>
          </a:p>
          <a:p>
            <a:r>
              <a:rPr lang="en-US" sz="2000" dirty="0">
                <a:solidFill>
                  <a:schemeClr val="bg1"/>
                </a:solidFill>
                <a:latin typeface="Sitka Subheading" panose="02000505000000020004" pitchFamily="2" charset="0"/>
              </a:rPr>
              <a:t>August 28, 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362" y="137157"/>
            <a:ext cx="3213547" cy="20116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D06D9D-4137-4AF0-8DAD-DA8B8AF0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1</a:t>
            </a:fld>
            <a:endParaRPr lang="en-US" dirty="0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DEBD99B2-5C41-4530-8853-E1FCAC715D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9"/>
          <a:stretch/>
        </p:blipFill>
        <p:spPr>
          <a:xfrm>
            <a:off x="10668000" y="-3938"/>
            <a:ext cx="1524000" cy="6861937"/>
          </a:xfrm>
          <a:prstGeom prst="rect">
            <a:avLst/>
          </a:prstGeom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D56C44B6-325E-4BE6-BD61-09A42F0C39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9"/>
          <a:stretch/>
        </p:blipFill>
        <p:spPr>
          <a:xfrm rot="10800000">
            <a:off x="-19052" y="3937"/>
            <a:ext cx="1543051" cy="68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86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DB1B71-89A1-43DB-80ED-2FAE990A7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328"/>
            <a:ext cx="12192000" cy="63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2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A09501-7223-4617-9DD7-DA3E36E97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81" y="1058478"/>
            <a:ext cx="10465835" cy="57578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7F4565D-3586-4DDB-B694-1F8914314ACC}"/>
              </a:ext>
            </a:extLst>
          </p:cNvPr>
          <p:cNvSpPr txBox="1">
            <a:spLocks/>
          </p:cNvSpPr>
          <p:nvPr/>
        </p:nvSpPr>
        <p:spPr>
          <a:xfrm>
            <a:off x="279991" y="278244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Form Upload Function</a:t>
            </a:r>
          </a:p>
        </p:txBody>
      </p:sp>
    </p:spTree>
    <p:extLst>
      <p:ext uri="{BB962C8B-B14F-4D97-AF65-F5344CB8AC3E}">
        <p14:creationId xmlns:p14="http://schemas.microsoft.com/office/powerpoint/2010/main" val="3981782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AWS S3 Buckets (Data Object Storage Volumes)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159C4-66DB-4FB5-A0FC-9018F9809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67477"/>
            <a:ext cx="12192001" cy="396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89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252034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Single Page Application HTML File on S3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94B4C-3226-4E12-91A0-97207B9D6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" y="1194517"/>
            <a:ext cx="12192467" cy="52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56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File Permissions on S3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53B2E-AEE8-4B8B-AD9B-52BDC5D21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747"/>
            <a:ext cx="12192000" cy="558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5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Single Page Application UI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F7C84D-AD55-4448-89A9-CC087910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1299"/>
            <a:ext cx="12192000" cy="50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05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4DCB8-D630-46CA-8FA9-62E04D208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" y="0"/>
            <a:ext cx="12096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8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37D95-57B8-4464-8335-15E879AE5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8" y="0"/>
            <a:ext cx="11914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42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49CCA6-80C4-494B-99A9-A250034CC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26" y="0"/>
            <a:ext cx="11849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38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B999D-8F96-4B66-A10A-4538030B9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771" y="0"/>
            <a:ext cx="6740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1041897" y="1904803"/>
            <a:ext cx="9385200" cy="6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>
                <a:solidFill>
                  <a:srgbClr val="002060"/>
                </a:solidFill>
                <a:latin typeface="Montserrat" panose="020B0604020202020204" charset="0"/>
              </a:rPr>
              <a:t>Presentation Overview</a:t>
            </a:r>
            <a:endParaRPr dirty="0">
              <a:solidFill>
                <a:srgbClr val="002060"/>
              </a:solidFill>
              <a:latin typeface="Montserrat" panose="020B0604020202020204" charset="0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975909" y="2717733"/>
            <a:ext cx="6677619" cy="356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Code Concepts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Sample .NET Application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sym typeface="Montserrat"/>
              </a:rPr>
              <a:t>Provisioning in the Cloud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sym typeface="Montserrat"/>
              </a:rPr>
              <a:t>Moving the .NET Application to the Cloud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sym typeface="Montserrat"/>
              </a:rPr>
              <a:t>Serverless Computing and Cloud Paradigm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sym typeface="Montserrat"/>
              </a:rPr>
              <a:t>Code reuse and microservices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24C72-8F47-4396-BF8E-FA22251BE8B9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Cloud Topics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FC0BAA-251A-4386-8E6A-5F94BFDFD9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4" y="125828"/>
            <a:ext cx="2581275" cy="161564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02121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7898E-EBB6-41AF-B5E9-B1D779FB6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452" y="0"/>
            <a:ext cx="6789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64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111B0-D495-455F-86E5-ECFC5F66E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03" y="1015483"/>
            <a:ext cx="8004393" cy="584251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F7E324-DD3F-45E3-9E82-AA019BAD7B38}"/>
              </a:ext>
            </a:extLst>
          </p:cNvPr>
          <p:cNvSpPr txBox="1">
            <a:spLocks/>
          </p:cNvSpPr>
          <p:nvPr/>
        </p:nvSpPr>
        <p:spPr>
          <a:xfrm>
            <a:off x="279991" y="368961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Chaining Callbacks</a:t>
            </a:r>
          </a:p>
        </p:txBody>
      </p:sp>
    </p:spTree>
    <p:extLst>
      <p:ext uri="{BB962C8B-B14F-4D97-AF65-F5344CB8AC3E}">
        <p14:creationId xmlns:p14="http://schemas.microsoft.com/office/powerpoint/2010/main" val="2642025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Test Event Execution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16EB73-4565-4B2A-A641-5B9FDAE6C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2801"/>
            <a:ext cx="12192000" cy="313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47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API Gateway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66423-593D-4AC6-85FC-AF5D4BB03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3926"/>
            <a:ext cx="12192000" cy="47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36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API ANY Setup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3863B-1D82-4F4D-8EF9-175E8B147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008"/>
            <a:ext cx="12192000" cy="53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65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EFBC6-24F2-4DC5-B500-828FFEEB4E75}"/>
              </a:ext>
            </a:extLst>
          </p:cNvPr>
          <p:cNvSpPr txBox="1">
            <a:spLocks/>
          </p:cNvSpPr>
          <p:nvPr/>
        </p:nvSpPr>
        <p:spPr>
          <a:xfrm>
            <a:off x="279991" y="368961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API Proxy Setup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DE532D-28F6-4FA8-8E18-6459B2B6875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80372-095D-4E71-BAD3-8EB47068F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3166"/>
            <a:ext cx="12192000" cy="57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66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API ANY Proxy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124A4-4F52-499B-9B41-309D6F97A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1059"/>
            <a:ext cx="12192000" cy="571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6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API Proxy ANY Method Request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B9A5B-BB85-4097-8A31-8252F560C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962"/>
            <a:ext cx="12192000" cy="577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28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EFBC6-24F2-4DC5-B500-828FFEEB4E75}"/>
              </a:ext>
            </a:extLst>
          </p:cNvPr>
          <p:cNvSpPr txBox="1">
            <a:spLocks/>
          </p:cNvSpPr>
          <p:nvPr/>
        </p:nvSpPr>
        <p:spPr>
          <a:xfrm>
            <a:off x="279991" y="368961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Deploy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DE532D-28F6-4FA8-8E18-6459B2B6875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566DB-89CD-4B6A-A6D7-11F780C5D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729"/>
            <a:ext cx="12192000" cy="553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73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DE532D-28F6-4FA8-8E18-6459B2B6875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7BCD5-51E0-47B9-B7C4-90C56C40F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1820"/>
            <a:ext cx="12192000" cy="615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5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Asynchronous I/O and 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2F583-E51C-4CC1-8E8F-9ED8F5D7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779" y="1585103"/>
            <a:ext cx="8930440" cy="51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65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EC68C-9B2C-418E-8B22-1DA5EC90C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451"/>
            <a:ext cx="12192000" cy="630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15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Lambda Function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C007D-3B4E-4ACE-B9A8-4C249AA3F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615"/>
            <a:ext cx="12192000" cy="552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61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1239860" y="2227214"/>
            <a:ext cx="6677619" cy="356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20842" indent="-320842">
              <a:buSzPct val="60000"/>
              <a:buBlip>
                <a:blip r:embed="rId3"/>
              </a:buBlip>
              <a:defRPr spc="-100"/>
            </a:pPr>
            <a:r>
              <a:rPr lang="en-US" sz="2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Async I/O driven by one thread which “fires and moves on”</a:t>
            </a:r>
          </a:p>
          <a:p>
            <a:pPr marL="320842" indent="-320842">
              <a:buSzPct val="60000"/>
              <a:buBlip>
                <a:blip r:embed="rId3"/>
              </a:buBlip>
              <a:defRPr spc="-100"/>
            </a:pPr>
            <a:r>
              <a:rPr lang="en-US" sz="2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You can chain code that is to be run when I/O is complete</a:t>
            </a:r>
          </a:p>
          <a:p>
            <a:pPr marL="320842" indent="-320842">
              <a:buSzPct val="60000"/>
              <a:buBlip>
                <a:blip r:embed="rId3"/>
              </a:buBlip>
              <a:defRPr spc="-100"/>
            </a:pPr>
            <a:r>
              <a:rPr lang="en-US" sz="2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Calls in the cloud are REST (Http based) calls</a:t>
            </a:r>
          </a:p>
          <a:p>
            <a:pPr marL="320842" indent="-320842">
              <a:buSzPct val="60000"/>
              <a:buBlip>
                <a:blip r:embed="rId3"/>
              </a:buBlip>
              <a:defRPr spc="-100"/>
            </a:pPr>
            <a:endParaRPr lang="en-US" sz="2800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marL="320842" indent="-320842">
              <a:buSzPct val="60000"/>
              <a:buBlip>
                <a:blip r:embed="rId3"/>
              </a:buBlip>
              <a:defRPr spc="-100"/>
            </a:pPr>
            <a:r>
              <a:rPr lang="en-US" sz="2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NOTE:  There are frameworks to make async code cleaner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B1AFA9-B6F8-4876-84FC-3870D821FA04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lvl="7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Code Concepts Review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ADC6B-8478-4904-B915-B090A0521B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4" y="125828"/>
            <a:ext cx="2581275" cy="161564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73298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1239860" y="2227214"/>
            <a:ext cx="9176759" cy="274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20842" indent="-320842">
              <a:buSzPct val="60000"/>
              <a:buBlip>
                <a:blip r:embed="rId3"/>
              </a:buBlip>
              <a:defRPr spc="-100"/>
            </a:pPr>
            <a:r>
              <a:rPr lang="en-US" sz="2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.NET Web API for a REST API for the Business Layer </a:t>
            </a:r>
          </a:p>
          <a:p>
            <a:pPr marL="320842" indent="-320842">
              <a:buSzPct val="60000"/>
              <a:buBlip>
                <a:blip r:embed="rId3"/>
              </a:buBlip>
              <a:defRPr spc="-100"/>
            </a:pPr>
            <a:endParaRPr lang="en-US" sz="2800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marL="320842" indent="-320842">
              <a:buSzPct val="60000"/>
              <a:buBlip>
                <a:blip r:embed="rId3"/>
              </a:buBlip>
              <a:defRPr spc="-100"/>
            </a:pPr>
            <a:r>
              <a:rPr lang="en-US" sz="2800" u="sng"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BusinessLayer</a:t>
            </a:r>
            <a:r>
              <a:rPr lang="en-US" sz="2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 also serves up the Single Page Application (SPA) html page.  (Bad practice)</a:t>
            </a:r>
          </a:p>
          <a:p>
            <a:pPr marL="320842" indent="-320842">
              <a:buSzPct val="60000"/>
              <a:buBlip>
                <a:blip r:embed="rId3"/>
              </a:buBlip>
              <a:defRPr spc="-100"/>
            </a:pPr>
            <a:endParaRPr lang="en-US" sz="2800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marL="320842" indent="-320842">
              <a:buSzPct val="60000"/>
              <a:buBlip>
                <a:blip r:embed="rId3"/>
              </a:buBlip>
              <a:defRPr spc="-100"/>
            </a:pPr>
            <a:r>
              <a:rPr lang="en-US" sz="2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Helper to find word count in files (could be separate)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B1AFA9-B6F8-4876-84FC-3870D821FA04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lvl="7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.NET Application Web API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ADC6B-8478-4904-B915-B090A0521B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4" y="125828"/>
            <a:ext cx="2581275" cy="161564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09760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1239860" y="2083228"/>
            <a:ext cx="9035356" cy="371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20842" indent="-320842">
              <a:buSzPct val="60000"/>
              <a:buBlip>
                <a:blip r:embed="rId3"/>
              </a:buBlip>
              <a:defRPr spc="-100"/>
            </a:pPr>
            <a:r>
              <a:rPr lang="en-US" sz="2800" u="sng"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DataAccessObject</a:t>
            </a:r>
            <a:r>
              <a:rPr lang="en-US" sz="2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 project which provides an interface to </a:t>
            </a:r>
            <a:r>
              <a:rPr lang="en-US" sz="2800" u="sng"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BusinessLayer</a:t>
            </a:r>
            <a:r>
              <a:rPr lang="en-US" sz="2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 to get stored files (Dictionary)</a:t>
            </a:r>
          </a:p>
          <a:p>
            <a:pPr>
              <a:buSzPct val="60000"/>
              <a:defRPr spc="-100"/>
            </a:pPr>
            <a:endParaRPr lang="en-US" sz="2800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marL="320842" indent="-320842">
              <a:buSzPct val="60000"/>
              <a:buBlip>
                <a:blip r:embed="rId3"/>
              </a:buBlip>
              <a:defRPr spc="-100"/>
            </a:pPr>
            <a:r>
              <a:rPr lang="en-US" sz="2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Could have many implementation of the </a:t>
            </a:r>
            <a:r>
              <a:rPr lang="en-US" sz="2800" u="sng"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DataAccessObject</a:t>
            </a:r>
            <a:r>
              <a:rPr lang="en-US" sz="2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 (could be injected)</a:t>
            </a:r>
          </a:p>
          <a:p>
            <a:pPr marL="320842" indent="-320842">
              <a:buSzPct val="60000"/>
              <a:buBlip>
                <a:blip r:embed="rId3"/>
              </a:buBlip>
              <a:defRPr spc="-100"/>
            </a:pPr>
            <a:endParaRPr lang="en-US" sz="2800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B1AFA9-B6F8-4876-84FC-3870D821FA04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lvl="7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.NET Application Web API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ADC6B-8478-4904-B915-B090A0521B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4" y="125828"/>
            <a:ext cx="2581275" cy="161564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68960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EFBC6-24F2-4DC5-B500-828FFEEB4E75}"/>
              </a:ext>
            </a:extLst>
          </p:cNvPr>
          <p:cNvSpPr txBox="1">
            <a:spLocks/>
          </p:cNvSpPr>
          <p:nvPr/>
        </p:nvSpPr>
        <p:spPr>
          <a:xfrm>
            <a:off x="279991" y="368961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Single Page Application Example: Google Docs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DE532D-28F6-4FA8-8E18-6459B2B6875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BFE75-EFAC-4DB3-84B5-80C2F6950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83" y="1033686"/>
            <a:ext cx="10319831" cy="581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41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687" y="0"/>
            <a:ext cx="9147313" cy="6861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38814"/>
            <a:ext cx="2581275" cy="16156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57400" y="1825625"/>
            <a:ext cx="6534149" cy="372409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ontserrat" panose="020B0604020202020204" charset="0"/>
              </a:rPr>
              <a:t>Questions? </a:t>
            </a:r>
          </a:p>
          <a:p>
            <a:endParaRPr lang="en-US" sz="1600" dirty="0">
              <a:latin typeface="Montserrat" panose="020B0604020202020204" charset="0"/>
            </a:endParaRPr>
          </a:p>
          <a:p>
            <a:r>
              <a:rPr lang="en-US" sz="2000" dirty="0">
                <a:latin typeface="Montserrat" panose="020B0604020202020204" charset="0"/>
              </a:rPr>
              <a:t>Burt Walsh</a:t>
            </a:r>
          </a:p>
          <a:p>
            <a:r>
              <a:rPr lang="en-US" sz="2000" dirty="0">
                <a:latin typeface="Montserrat" panose="020B0604020202020204" charset="0"/>
                <a:hlinkClick r:id="rId5"/>
              </a:rPr>
              <a:t>burt.walsh@ast.myflorida.com</a:t>
            </a:r>
            <a:endParaRPr lang="en-US" sz="2000" dirty="0">
              <a:latin typeface="Montserrat" panose="020B0604020202020204" charset="0"/>
            </a:endParaRPr>
          </a:p>
          <a:p>
            <a:endParaRPr lang="en-US" sz="2000" dirty="0">
              <a:latin typeface="Montserrat" panose="020B0604020202020204" charset="0"/>
            </a:endParaRPr>
          </a:p>
          <a:p>
            <a:r>
              <a:rPr lang="en-US" sz="2000" dirty="0">
                <a:latin typeface="Montserrat" panose="020B0604020202020204" charset="0"/>
              </a:rPr>
              <a:t>Michael Avello</a:t>
            </a:r>
          </a:p>
          <a:p>
            <a:r>
              <a:rPr lang="en-US" sz="2000" dirty="0">
                <a:latin typeface="Montserrat" panose="020B0604020202020204" charset="0"/>
                <a:hlinkClick r:id="rId6"/>
              </a:rPr>
              <a:t>michael.avello@ast.myflorida.com</a:t>
            </a:r>
            <a:endParaRPr lang="en-US" sz="2000" dirty="0">
              <a:latin typeface="Montserrat" panose="020B0604020202020204" charset="0"/>
            </a:endParaRPr>
          </a:p>
          <a:p>
            <a:endParaRPr lang="en-US" sz="2000" dirty="0">
              <a:latin typeface="Montserrat" panose="020B0604020202020204" charset="0"/>
            </a:endParaRPr>
          </a:p>
          <a:p>
            <a:r>
              <a:rPr lang="en-US" sz="2000" dirty="0">
                <a:latin typeface="Montserrat" panose="020B0604020202020204" charset="0"/>
              </a:rPr>
              <a:t>Agency For State Technology </a:t>
            </a:r>
          </a:p>
          <a:p>
            <a:r>
              <a:rPr lang="en-US" sz="2000" dirty="0">
                <a:latin typeface="Montserrat" panose="020B0604020202020204" charset="0"/>
              </a:rPr>
              <a:t>4050 Esplanade Way, Suite 115 </a:t>
            </a:r>
          </a:p>
          <a:p>
            <a:r>
              <a:rPr lang="en-US" sz="2000" dirty="0">
                <a:latin typeface="Montserrat" panose="020B0604020202020204" charset="0"/>
              </a:rPr>
              <a:t>Tallahassee, Florida  32399</a:t>
            </a:r>
          </a:p>
        </p:txBody>
      </p:sp>
      <p:pic>
        <p:nvPicPr>
          <p:cNvPr id="8" name="Picture 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6800" y="4953000"/>
            <a:ext cx="1447800" cy="1447800"/>
          </a:xfrm>
          <a:prstGeom prst="rect">
            <a:avLst/>
          </a:prstGeom>
          <a:noFill/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F1FCA991-DB46-49AE-999F-249A495AA2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9"/>
          <a:stretch/>
        </p:blipFill>
        <p:spPr>
          <a:xfrm>
            <a:off x="10668000" y="-3938"/>
            <a:ext cx="1524000" cy="6861937"/>
          </a:xfrm>
          <a:prstGeom prst="rect">
            <a:avLst/>
          </a:prstGeom>
        </p:spPr>
      </p:pic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58954CE7-6D40-4D3F-AD98-FEDA342971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9"/>
          <a:stretch/>
        </p:blipFill>
        <p:spPr>
          <a:xfrm rot="10800000">
            <a:off x="-19051" y="3938"/>
            <a:ext cx="1524000" cy="686193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BECDD-538A-4C8C-80E6-67061D1F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02457-BA90-4D8C-8E0C-3B8FCABD9BA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6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2FBB0-696A-4C0D-945E-3B5D81E87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59" y="959687"/>
            <a:ext cx="10624680" cy="58983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3AC346A-75DB-48E5-8D07-028CAD25E249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Asynchronous I/O</a:t>
            </a:r>
          </a:p>
        </p:txBody>
      </p:sp>
    </p:spTree>
    <p:extLst>
      <p:ext uri="{BB962C8B-B14F-4D97-AF65-F5344CB8AC3E}">
        <p14:creationId xmlns:p14="http://schemas.microsoft.com/office/powerpoint/2010/main" val="2082490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29CCA-4086-4982-AA83-ACE4D77B5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00" y="972009"/>
            <a:ext cx="8881397" cy="588599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5FD59CF-2CDE-49F5-A79C-735D58ED14CF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Asynchronous I/O</a:t>
            </a:r>
          </a:p>
        </p:txBody>
      </p:sp>
    </p:spTree>
    <p:extLst>
      <p:ext uri="{BB962C8B-B14F-4D97-AF65-F5344CB8AC3E}">
        <p14:creationId xmlns:p14="http://schemas.microsoft.com/office/powerpoint/2010/main" val="2647133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EFBC6-24F2-4DC5-B500-828FFEEB4E75}"/>
              </a:ext>
            </a:extLst>
          </p:cNvPr>
          <p:cNvSpPr txBox="1">
            <a:spLocks/>
          </p:cNvSpPr>
          <p:nvPr/>
        </p:nvSpPr>
        <p:spPr>
          <a:xfrm>
            <a:off x="279991" y="368961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  Chaining Callbacks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DE532D-28F6-4FA8-8E18-6459B2B6875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D86E8-A99C-47B3-AA24-EEA741819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91" y="1041889"/>
            <a:ext cx="8742783" cy="579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97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62496-18D3-4CFE-B779-79D8B0EE5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862"/>
            <a:ext cx="12221346" cy="635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18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3BC16-DAC5-4F78-A278-455939801770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" panose="020B0604020202020204" charset="0"/>
              </a:rPr>
              <a:t>REST Call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3B1B7-87AD-4B39-AA99-98C6F6276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5806"/>
            <a:ext cx="12192000" cy="475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74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50EA02E-602D-4F15-81BD-A7FEF5F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F02457-BA90-4D8C-8E0C-3B8FCABD9BA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6229F-9D01-4090-A4CD-393AC1142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3" y="959687"/>
            <a:ext cx="10919314" cy="58983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62254F0-1549-459E-892E-E9C767B22591}"/>
              </a:ext>
            </a:extLst>
          </p:cNvPr>
          <p:cNvSpPr txBox="1">
            <a:spLocks/>
          </p:cNvSpPr>
          <p:nvPr/>
        </p:nvSpPr>
        <p:spPr>
          <a:xfrm>
            <a:off x="279991" y="310087"/>
            <a:ext cx="11632017" cy="649600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algn="ctr"/>
            <a:r>
              <a:rPr lang="en-US" sz="4000" dirty="0" err="1">
                <a:solidFill>
                  <a:schemeClr val="bg1"/>
                </a:solidFill>
                <a:latin typeface="Montserrat" panose="020B0604020202020204" charset="0"/>
              </a:rPr>
              <a:t>DataAccessObject</a:t>
            </a:r>
            <a:endParaRPr lang="en-US" sz="40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414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28857</TotalTime>
  <Words>368</Words>
  <Application>Microsoft Office PowerPoint</Application>
  <PresentationFormat>Widescreen</PresentationFormat>
  <Paragraphs>103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Montserrat</vt:lpstr>
      <vt:lpstr>Sitka Subheading</vt:lpstr>
      <vt:lpstr>Office Theme</vt:lpstr>
      <vt:lpstr>Cloud Topics Part I</vt:lpstr>
      <vt:lpstr>Presentation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Subtitle (If needed)</dc:title>
  <dc:creator>Krieberg-Wolin, Joanne</dc:creator>
  <cp:lastModifiedBy>Avello, Michael</cp:lastModifiedBy>
  <cp:revision>503</cp:revision>
  <cp:lastPrinted>2017-07-10T18:44:03Z</cp:lastPrinted>
  <dcterms:created xsi:type="dcterms:W3CDTF">2017-05-22T16:09:49Z</dcterms:created>
  <dcterms:modified xsi:type="dcterms:W3CDTF">2018-08-01T20:33:18Z</dcterms:modified>
</cp:coreProperties>
</file>